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660" r:id="rId4"/>
  </p:sldMasterIdLst>
  <p:notesMasterIdLst>
    <p:notesMasterId r:id="rId16"/>
  </p:notesMasterIdLst>
  <p:sldIdLst>
    <p:sldId id="256" r:id="rId5"/>
    <p:sldId id="264" r:id="rId6"/>
    <p:sldId id="270" r:id="rId7"/>
    <p:sldId id="263" r:id="rId8"/>
    <p:sldId id="298" r:id="rId9"/>
    <p:sldId id="302" r:id="rId10"/>
    <p:sldId id="304" r:id="rId11"/>
    <p:sldId id="307" r:id="rId12"/>
    <p:sldId id="291" r:id="rId13"/>
    <p:sldId id="308" r:id="rId14"/>
    <p:sldId id="27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D"/>
    <a:srgbClr val="CCFFCC"/>
    <a:srgbClr val="4EB383"/>
    <a:srgbClr val="000000"/>
    <a:srgbClr val="03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77B13-3503-4558-80CE-314073D78C48}" v="17" dt="2022-03-23T13:19:22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4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B0566-E290-D649-BBD4-4781270D2D93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45033-B320-6D49-B637-7016ABA667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58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es.de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r="21717" b="14221"/>
          <a:stretch/>
        </p:blipFill>
        <p:spPr>
          <a:xfrm>
            <a:off x="6162632" y="713842"/>
            <a:ext cx="5302443" cy="5359262"/>
          </a:xfrm>
          <a:prstGeom prst="rect">
            <a:avLst/>
          </a:prstGeom>
        </p:spPr>
      </p:pic>
      <p:pic>
        <p:nvPicPr>
          <p:cNvPr id="17" name="Bild 13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49" y="5599417"/>
            <a:ext cx="2045932" cy="489870"/>
          </a:xfrm>
          <a:prstGeom prst="rect">
            <a:avLst/>
          </a:prstGeom>
        </p:spPr>
      </p:pic>
      <p:sp>
        <p:nvSpPr>
          <p:cNvPr id="1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3064" y="2044800"/>
            <a:ext cx="5358356" cy="19404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500">
                <a:latin typeface="TT Norms" pitchFamily="50" charset="0"/>
              </a:defRPr>
            </a:lvl1pPr>
          </a:lstStyle>
          <a:p>
            <a:pPr lvl="0"/>
            <a:r>
              <a:rPr lang="de-DE"/>
              <a:t>Untertitel bearbeiten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13064" y="730026"/>
            <a:ext cx="5382936" cy="860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latin typeface="TT Norms" pitchFamily="50" charset="0"/>
              </a:defRPr>
            </a:lvl1pPr>
          </a:lstStyle>
          <a:p>
            <a:endParaRPr lang="en-US"/>
          </a:p>
        </p:txBody>
      </p:sp>
      <p:grpSp>
        <p:nvGrpSpPr>
          <p:cNvPr id="23" name="Gruppieren 22"/>
          <p:cNvGrpSpPr>
            <a:grpSpLocks noChangeAspect="1"/>
          </p:cNvGrpSpPr>
          <p:nvPr userDrawn="1"/>
        </p:nvGrpSpPr>
        <p:grpSpPr>
          <a:xfrm rot="10800000">
            <a:off x="570386" y="3792113"/>
            <a:ext cx="352467" cy="352618"/>
            <a:chOff x="4818257" y="2980442"/>
            <a:chExt cx="1800000" cy="1800769"/>
          </a:xfrm>
          <a:solidFill>
            <a:schemeClr val="tx2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4818257" y="2980442"/>
              <a:ext cx="180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 userDrawn="1"/>
          </p:nvSpPr>
          <p:spPr>
            <a:xfrm rot="5400000">
              <a:off x="5538257" y="3701211"/>
              <a:ext cx="180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400" y="745200"/>
            <a:ext cx="10274400" cy="860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400" y="2426400"/>
            <a:ext cx="10276800" cy="3297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8400" y="1692000"/>
            <a:ext cx="10276800" cy="64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/>
              <a:t>Untertitel bearbeiten</a:t>
            </a:r>
          </a:p>
        </p:txBody>
      </p:sp>
      <p:grpSp>
        <p:nvGrpSpPr>
          <p:cNvPr id="11" name="Gruppieren 10"/>
          <p:cNvGrpSpPr>
            <a:grpSpLocks noChangeAspect="1"/>
          </p:cNvGrpSpPr>
          <p:nvPr userDrawn="1"/>
        </p:nvGrpSpPr>
        <p:grpSpPr>
          <a:xfrm rot="10800000">
            <a:off x="570386" y="5897320"/>
            <a:ext cx="352467" cy="352618"/>
            <a:chOff x="4818257" y="2980442"/>
            <a:chExt cx="1800000" cy="1800769"/>
          </a:xfrm>
          <a:solidFill>
            <a:schemeClr val="tx2"/>
          </a:solidFill>
        </p:grpSpPr>
        <p:sp>
          <p:nvSpPr>
            <p:cNvPr id="12" name="Rechteck 11"/>
            <p:cNvSpPr/>
            <p:nvPr userDrawn="1"/>
          </p:nvSpPr>
          <p:spPr>
            <a:xfrm>
              <a:off x="4818257" y="2980442"/>
              <a:ext cx="180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 userDrawn="1"/>
          </p:nvSpPr>
          <p:spPr>
            <a:xfrm rot="5400000">
              <a:off x="5538257" y="3701211"/>
              <a:ext cx="180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88400" y="5810400"/>
            <a:ext cx="4771200" cy="27720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1"/>
                </a:solidFill>
                <a:latin typeface="TT Norms" pitchFamily="50" charset="0"/>
              </a:defRPr>
            </a:lvl1pPr>
          </a:lstStyle>
          <a:p>
            <a:pPr lvl="0"/>
            <a:r>
              <a:rPr lang="de-DE"/>
              <a:t>Bildunterschrift einfügen</a:t>
            </a:r>
          </a:p>
        </p:txBody>
      </p:sp>
      <p:sp>
        <p:nvSpPr>
          <p:cNvPr id="15" name="Fußzeilenplatzhalter 7"/>
          <p:cNvSpPr txBox="1">
            <a:spLocks/>
          </p:cNvSpPr>
          <p:nvPr userDrawn="1"/>
        </p:nvSpPr>
        <p:spPr>
          <a:xfrm>
            <a:off x="7545018" y="6360162"/>
            <a:ext cx="3254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>
                <a:solidFill>
                  <a:srgbClr val="1E3B71"/>
                </a:solidFill>
                <a:latin typeface="TT Norms" pitchFamily="50" charset="0"/>
                <a:ea typeface="TT Norms" charset="0"/>
                <a:cs typeface="TT Norms" charset="0"/>
              </a:rPr>
              <a:t>Forum Ökologisch-Soziale Marktwirtschaft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74216" y="6360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3336F"/>
                </a:solidFill>
                <a:latin typeface="TT Norms" charset="0"/>
                <a:ea typeface="TT Norms" charset="0"/>
                <a:cs typeface="TT Nor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21F13-6E97-FA4C-9AF1-DCF890F59602}" type="slidenum">
              <a:rPr lang="de-DE" sz="1200" smtClean="0">
                <a:latin typeface="TT Norms" pitchFamily="50" charset="0"/>
              </a:rPr>
              <a:pPr/>
              <a:t>‹#›</a:t>
            </a:fld>
            <a:endParaRPr lang="de-DE" sz="1200">
              <a:latin typeface="TT Norms" pitchFamily="50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kus auf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88400" y="5810400"/>
            <a:ext cx="4771200" cy="27720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1"/>
                </a:solidFill>
                <a:latin typeface="TT Norms" pitchFamily="50" charset="0"/>
              </a:defRPr>
            </a:lvl1pPr>
          </a:lstStyle>
          <a:p>
            <a:pPr lvl="0"/>
            <a:r>
              <a:rPr lang="de-DE"/>
              <a:t>Bildunterschrift einfügen</a:t>
            </a:r>
          </a:p>
        </p:txBody>
      </p:sp>
      <p:sp>
        <p:nvSpPr>
          <p:cNvPr id="15" name="Diagrammplatzhalter 14"/>
          <p:cNvSpPr>
            <a:spLocks noGrp="1"/>
          </p:cNvSpPr>
          <p:nvPr>
            <p:ph type="chart" sz="quarter" idx="15" hasCustomPrompt="1"/>
          </p:nvPr>
        </p:nvSpPr>
        <p:spPr>
          <a:xfrm>
            <a:off x="788400" y="2209644"/>
            <a:ext cx="10276668" cy="3496356"/>
          </a:xfrm>
        </p:spPr>
        <p:txBody>
          <a:bodyPr lIns="90000"/>
          <a:lstStyle>
            <a:lvl1pPr>
              <a:defRPr>
                <a:latin typeface="TT Norms" pitchFamily="50" charset="0"/>
              </a:defRPr>
            </a:lvl1pPr>
          </a:lstStyle>
          <a:p>
            <a:r>
              <a:rPr lang="de-DE"/>
              <a:t>Diagramm einfügen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88400" y="745200"/>
            <a:ext cx="10276800" cy="860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>
                <a:latin typeface="TT Norms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88400" y="1692000"/>
            <a:ext cx="10276800" cy="43124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TT Norms" pitchFamily="50" charset="0"/>
              </a:defRPr>
            </a:lvl1pPr>
          </a:lstStyle>
          <a:p>
            <a:pPr lvl="0"/>
            <a:r>
              <a:rPr lang="de-DE"/>
              <a:t>Untertitel bearbeiten</a:t>
            </a:r>
          </a:p>
        </p:txBody>
      </p:sp>
      <p:grpSp>
        <p:nvGrpSpPr>
          <p:cNvPr id="11" name="Gruppieren 10"/>
          <p:cNvGrpSpPr>
            <a:grpSpLocks noChangeAspect="1"/>
          </p:cNvGrpSpPr>
          <p:nvPr userDrawn="1"/>
        </p:nvGrpSpPr>
        <p:grpSpPr>
          <a:xfrm rot="10800000">
            <a:off x="570386" y="5897320"/>
            <a:ext cx="352467" cy="352618"/>
            <a:chOff x="4818257" y="2980442"/>
            <a:chExt cx="1800000" cy="1800769"/>
          </a:xfrm>
          <a:solidFill>
            <a:schemeClr val="tx2"/>
          </a:solidFill>
        </p:grpSpPr>
        <p:sp>
          <p:nvSpPr>
            <p:cNvPr id="12" name="Rechteck 11"/>
            <p:cNvSpPr/>
            <p:nvPr userDrawn="1"/>
          </p:nvSpPr>
          <p:spPr>
            <a:xfrm>
              <a:off x="4818257" y="2980442"/>
              <a:ext cx="180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 userDrawn="1"/>
          </p:nvSpPr>
          <p:spPr>
            <a:xfrm rot="5400000">
              <a:off x="5538257" y="3701211"/>
              <a:ext cx="180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ußzeilenplatzhalter 7"/>
          <p:cNvSpPr txBox="1">
            <a:spLocks/>
          </p:cNvSpPr>
          <p:nvPr userDrawn="1"/>
        </p:nvSpPr>
        <p:spPr>
          <a:xfrm>
            <a:off x="7545018" y="6360162"/>
            <a:ext cx="3254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>
                <a:solidFill>
                  <a:srgbClr val="1E3B71"/>
                </a:solidFill>
                <a:latin typeface="TT Norms" pitchFamily="50" charset="0"/>
                <a:ea typeface="TT Norms" charset="0"/>
                <a:cs typeface="TT Norms" charset="0"/>
              </a:rPr>
              <a:t>Forum Ökologisch-Soziale Marktwirtschaft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74216" y="6360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3336F"/>
                </a:solidFill>
                <a:latin typeface="TT Norms" charset="0"/>
                <a:ea typeface="TT Norms" charset="0"/>
                <a:cs typeface="TT Nor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21F13-6E97-FA4C-9AF1-DCF890F59602}" type="slidenum">
              <a:rPr lang="de-DE" sz="1200" smtClean="0">
                <a:latin typeface="TT Norms" pitchFamily="50" charset="0"/>
              </a:rPr>
              <a:pPr/>
              <a:t>‹#›</a:t>
            </a:fld>
            <a:endParaRPr lang="de-DE" sz="1200">
              <a:latin typeface="TT Norm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8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ur Text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64" y="745200"/>
            <a:ext cx="10704352" cy="8604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63" y="2426400"/>
            <a:ext cx="10704353" cy="365561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7"/>
          <p:cNvSpPr txBox="1">
            <a:spLocks/>
          </p:cNvSpPr>
          <p:nvPr/>
        </p:nvSpPr>
        <p:spPr>
          <a:xfrm>
            <a:off x="7545018" y="6360162"/>
            <a:ext cx="3254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>
                <a:solidFill>
                  <a:srgbClr val="1E3B71"/>
                </a:solidFill>
                <a:latin typeface="TT Norms" charset="0"/>
                <a:ea typeface="TT Norms" charset="0"/>
                <a:cs typeface="TT Norms" charset="0"/>
              </a:rPr>
              <a:t>Forum Ökologisch-Soziale Marktwirtschaft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674216" y="6360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3336F"/>
                </a:solidFill>
                <a:latin typeface="TT Norms" charset="0"/>
                <a:ea typeface="TT Norms" charset="0"/>
                <a:cs typeface="TT Nor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21F13-6E97-FA4C-9AF1-DCF890F59602}" type="slidenum">
              <a:rPr lang="de-DE" sz="1200" smtClean="0"/>
              <a:pPr/>
              <a:t>‹#›</a:t>
            </a:fld>
            <a:endParaRPr lang="de-DE" sz="120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3064" y="1692000"/>
            <a:ext cx="10704352" cy="64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/>
              <a:t>Untertitel bearbeiten</a:t>
            </a: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 rot="10800000">
            <a:off x="570386" y="5897320"/>
            <a:ext cx="352467" cy="352618"/>
            <a:chOff x="4818257" y="2980442"/>
            <a:chExt cx="1800000" cy="1800769"/>
          </a:xfrm>
          <a:solidFill>
            <a:schemeClr val="tx2"/>
          </a:solidFill>
        </p:grpSpPr>
        <p:sp>
          <p:nvSpPr>
            <p:cNvPr id="14" name="Rechteck 13"/>
            <p:cNvSpPr/>
            <p:nvPr userDrawn="1"/>
          </p:nvSpPr>
          <p:spPr>
            <a:xfrm>
              <a:off x="4818257" y="2980442"/>
              <a:ext cx="180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 userDrawn="1"/>
          </p:nvSpPr>
          <p:spPr>
            <a:xfrm rot="5400000">
              <a:off x="5538257" y="3701211"/>
              <a:ext cx="180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722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ur Text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64" y="745200"/>
            <a:ext cx="10704352" cy="860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63" y="2426400"/>
            <a:ext cx="10704353" cy="365561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7"/>
          <p:cNvSpPr txBox="1">
            <a:spLocks/>
          </p:cNvSpPr>
          <p:nvPr userDrawn="1"/>
        </p:nvSpPr>
        <p:spPr>
          <a:xfrm>
            <a:off x="7545018" y="6360162"/>
            <a:ext cx="3254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>
                <a:solidFill>
                  <a:srgbClr val="1E3B71"/>
                </a:solidFill>
                <a:latin typeface="TT Norms" charset="0"/>
                <a:ea typeface="TT Norms" charset="0"/>
                <a:cs typeface="TT Norms" charset="0"/>
              </a:rPr>
              <a:t>Forum Ökologisch-Soziale Marktwirtschaft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74216" y="6360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3336F"/>
                </a:solidFill>
                <a:latin typeface="TT Norms" charset="0"/>
                <a:ea typeface="TT Norms" charset="0"/>
                <a:cs typeface="TT Nor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21F13-6E97-FA4C-9AF1-DCF890F59602}" type="slidenum">
              <a:rPr lang="de-DE" sz="1200" smtClean="0"/>
              <a:pPr/>
              <a:t>‹#›</a:t>
            </a:fld>
            <a:endParaRPr lang="de-DE" sz="120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3064" y="1692000"/>
            <a:ext cx="10704352" cy="64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/>
              <a:t>Untertitel bearbeiten</a:t>
            </a:r>
          </a:p>
        </p:txBody>
      </p:sp>
      <p:grpSp>
        <p:nvGrpSpPr>
          <p:cNvPr id="4" name="Gruppieren 3"/>
          <p:cNvGrpSpPr>
            <a:grpSpLocks noChangeAspect="1"/>
          </p:cNvGrpSpPr>
          <p:nvPr userDrawn="1"/>
        </p:nvGrpSpPr>
        <p:grpSpPr>
          <a:xfrm rot="10800000">
            <a:off x="570386" y="5897320"/>
            <a:ext cx="352467" cy="352618"/>
            <a:chOff x="4818257" y="2980442"/>
            <a:chExt cx="1800000" cy="1800769"/>
          </a:xfrm>
          <a:solidFill>
            <a:schemeClr val="tx2"/>
          </a:solidFill>
        </p:grpSpPr>
        <p:sp>
          <p:nvSpPr>
            <p:cNvPr id="14" name="Rechteck 13"/>
            <p:cNvSpPr/>
            <p:nvPr userDrawn="1"/>
          </p:nvSpPr>
          <p:spPr>
            <a:xfrm>
              <a:off x="4818257" y="2980442"/>
              <a:ext cx="180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 userDrawn="1"/>
          </p:nvSpPr>
          <p:spPr>
            <a:xfrm rot="5400000">
              <a:off x="5538257" y="3701211"/>
              <a:ext cx="180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784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1200" y="702000"/>
            <a:ext cx="10276800" cy="86040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200" y="1825200"/>
            <a:ext cx="1027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10103321" y="266665"/>
            <a:ext cx="1800000" cy="1800769"/>
            <a:chOff x="10103321" y="266665"/>
            <a:chExt cx="1800000" cy="1800769"/>
          </a:xfrm>
          <a:solidFill>
            <a:schemeClr val="tx2"/>
          </a:solidFill>
        </p:grpSpPr>
        <p:sp>
          <p:nvSpPr>
            <p:cNvPr id="9" name="Rechteck 8"/>
            <p:cNvSpPr/>
            <p:nvPr userDrawn="1"/>
          </p:nvSpPr>
          <p:spPr>
            <a:xfrm>
              <a:off x="10103321" y="266665"/>
              <a:ext cx="180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 userDrawn="1"/>
          </p:nvSpPr>
          <p:spPr>
            <a:xfrm rot="5400000">
              <a:off x="10823321" y="987434"/>
              <a:ext cx="180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01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1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03336F"/>
          </a:solidFill>
          <a:latin typeface="TT Norms" charset="0"/>
          <a:ea typeface="TT Norms" charset="0"/>
          <a:cs typeface="TT Norms" charset="0"/>
        </a:defRPr>
      </a:lvl1pPr>
    </p:titleStyle>
    <p:bodyStyle>
      <a:lvl1pPr marL="284400" indent="-284400" algn="l" defTabSz="914400" rtl="0" eaLnBrk="1" latinLnBrk="0" hangingPunct="1">
        <a:lnSpc>
          <a:spcPts val="2460"/>
        </a:lnSpc>
        <a:spcBef>
          <a:spcPts val="1000"/>
        </a:spcBef>
        <a:buClr>
          <a:srgbClr val="03336F"/>
        </a:buClr>
        <a:buFont typeface="Wingdings" charset="2"/>
        <a:buChar char="§"/>
        <a:defRPr sz="1800" kern="1200">
          <a:solidFill>
            <a:schemeClr val="tx1"/>
          </a:solidFill>
          <a:latin typeface="TT Norms" charset="0"/>
          <a:ea typeface="TT Norms" charset="0"/>
          <a:cs typeface="TT Norms" charset="0"/>
        </a:defRPr>
      </a:lvl1pPr>
      <a:lvl2pPr marL="741600" indent="-284400" algn="l" defTabSz="914400" rtl="0" eaLnBrk="1" latinLnBrk="0" hangingPunct="1">
        <a:lnSpc>
          <a:spcPts val="2460"/>
        </a:lnSpc>
        <a:spcBef>
          <a:spcPts val="1000"/>
        </a:spcBef>
        <a:buClr>
          <a:srgbClr val="03336F"/>
        </a:buClr>
        <a:buFont typeface="Wingdings" charset="2"/>
        <a:buChar char="§"/>
        <a:defRPr sz="1800" kern="1200">
          <a:solidFill>
            <a:schemeClr val="tx1"/>
          </a:solidFill>
          <a:latin typeface="TT Norms" charset="0"/>
          <a:ea typeface="TT Norms" charset="0"/>
          <a:cs typeface="TT Norms" charset="0"/>
        </a:defRPr>
      </a:lvl2pPr>
      <a:lvl3pPr marL="1143000" indent="-284400" algn="l" defTabSz="914400" rtl="0" eaLnBrk="1" latinLnBrk="0" hangingPunct="1">
        <a:lnSpc>
          <a:spcPts val="2460"/>
        </a:lnSpc>
        <a:spcBef>
          <a:spcPts val="1000"/>
        </a:spcBef>
        <a:buClr>
          <a:srgbClr val="03336F"/>
        </a:buClr>
        <a:buFont typeface="Wingdings" charset="2"/>
        <a:buChar char="§"/>
        <a:defRPr sz="1800" kern="1200">
          <a:solidFill>
            <a:schemeClr val="tx1"/>
          </a:solidFill>
          <a:latin typeface="TT Norms" charset="0"/>
          <a:ea typeface="TT Norms" charset="0"/>
          <a:cs typeface="TT Norms" charset="0"/>
        </a:defRPr>
      </a:lvl3pPr>
      <a:lvl4pPr marL="1600200" indent="-284400" algn="l" defTabSz="914400" rtl="0" eaLnBrk="1" latinLnBrk="0" hangingPunct="1">
        <a:lnSpc>
          <a:spcPts val="2460"/>
        </a:lnSpc>
        <a:spcBef>
          <a:spcPts val="1000"/>
        </a:spcBef>
        <a:buClr>
          <a:srgbClr val="03336F"/>
        </a:buClr>
        <a:buFont typeface="Wingdings" charset="2"/>
        <a:buChar char="§"/>
        <a:defRPr sz="1800" kern="1200">
          <a:solidFill>
            <a:schemeClr val="tx1"/>
          </a:solidFill>
          <a:latin typeface="TT Norms" charset="0"/>
          <a:ea typeface="TT Norms" charset="0"/>
          <a:cs typeface="TT Norms" charset="0"/>
        </a:defRPr>
      </a:lvl4pPr>
      <a:lvl5pPr marL="2057400" indent="-284400" algn="l" defTabSz="914400" rtl="0" eaLnBrk="1" latinLnBrk="0" hangingPunct="1">
        <a:lnSpc>
          <a:spcPts val="2460"/>
        </a:lnSpc>
        <a:spcBef>
          <a:spcPts val="1000"/>
        </a:spcBef>
        <a:buClr>
          <a:srgbClr val="03336F"/>
        </a:buClr>
        <a:buFont typeface="Wingdings" charset="2"/>
        <a:buChar char="§"/>
        <a:defRPr sz="1800" kern="1200">
          <a:solidFill>
            <a:schemeClr val="tx1"/>
          </a:solidFill>
          <a:latin typeface="TT Norms" charset="0"/>
          <a:ea typeface="TT Norms" charset="0"/>
          <a:cs typeface="TT Nor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oes.de/publikationen/2020/2020-11_FOES_10_klimaschaedliche_Subventionen_im_Fokus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foes.de/publikationen/2021/2021-02_FOES_Klimaschaedliche_Subventionen_sozial_gerecht_abbauen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4294967295"/>
          </p:nvPr>
        </p:nvSpPr>
        <p:spPr>
          <a:xfrm>
            <a:off x="864000" y="1040400"/>
            <a:ext cx="5499478" cy="921600"/>
          </a:xfrm>
        </p:spPr>
        <p:txBody>
          <a:bodyPr/>
          <a:lstStyle/>
          <a:p>
            <a:pPr marL="0" indent="0">
              <a:buNone/>
            </a:pPr>
            <a:endParaRPr lang="de-DE"/>
          </a:p>
        </p:txBody>
      </p:sp>
      <p:grpSp>
        <p:nvGrpSpPr>
          <p:cNvPr id="49" name="Gruppieren 48"/>
          <p:cNvGrpSpPr/>
          <p:nvPr/>
        </p:nvGrpSpPr>
        <p:grpSpPr>
          <a:xfrm>
            <a:off x="5956657" y="684351"/>
            <a:ext cx="5544076" cy="5612685"/>
            <a:chOff x="5940357" y="684352"/>
            <a:chExt cx="5544076" cy="5612685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5940357" y="684352"/>
              <a:ext cx="5544076" cy="5612685"/>
              <a:chOff x="5940357" y="684352"/>
              <a:chExt cx="5544076" cy="5612685"/>
            </a:xfrm>
          </p:grpSpPr>
          <p:sp>
            <p:nvSpPr>
              <p:cNvPr id="54" name="Rechteck 53"/>
              <p:cNvSpPr/>
              <p:nvPr/>
            </p:nvSpPr>
            <p:spPr>
              <a:xfrm>
                <a:off x="5940357" y="684352"/>
                <a:ext cx="5540444" cy="56126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5" name="Gruppieren 54"/>
              <p:cNvGrpSpPr/>
              <p:nvPr/>
            </p:nvGrpSpPr>
            <p:grpSpPr>
              <a:xfrm flipH="1">
                <a:off x="7348354" y="692595"/>
                <a:ext cx="4136079" cy="4136079"/>
                <a:chOff x="6138778" y="730026"/>
                <a:chExt cx="4860000" cy="4860000"/>
              </a:xfrm>
            </p:grpSpPr>
            <p:sp>
              <p:nvSpPr>
                <p:cNvPr id="56" name="Rechteck 55"/>
                <p:cNvSpPr/>
                <p:nvPr/>
              </p:nvSpPr>
              <p:spPr>
                <a:xfrm>
                  <a:off x="6138778" y="730026"/>
                  <a:ext cx="1620000" cy="1620000"/>
                </a:xfrm>
                <a:prstGeom prst="rect">
                  <a:avLst/>
                </a:prstGeom>
                <a:solidFill>
                  <a:srgbClr val="03336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echteck 56"/>
                <p:cNvSpPr/>
                <p:nvPr/>
              </p:nvSpPr>
              <p:spPr>
                <a:xfrm>
                  <a:off x="6138778" y="2350026"/>
                  <a:ext cx="1620000" cy="1620000"/>
                </a:xfrm>
                <a:prstGeom prst="rect">
                  <a:avLst/>
                </a:prstGeom>
                <a:solidFill>
                  <a:srgbClr val="00605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hteck 57"/>
                <p:cNvSpPr/>
                <p:nvPr/>
              </p:nvSpPr>
              <p:spPr>
                <a:xfrm>
                  <a:off x="6138778" y="3970026"/>
                  <a:ext cx="1620000" cy="1620000"/>
                </a:xfrm>
                <a:prstGeom prst="rect">
                  <a:avLst/>
                </a:prstGeom>
                <a:solidFill>
                  <a:srgbClr val="B2B2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hteck 58"/>
                <p:cNvSpPr/>
                <p:nvPr/>
              </p:nvSpPr>
              <p:spPr>
                <a:xfrm>
                  <a:off x="7758778" y="3970026"/>
                  <a:ext cx="1620000" cy="1620000"/>
                </a:xfrm>
                <a:prstGeom prst="rect">
                  <a:avLst/>
                </a:prstGeom>
                <a:solidFill>
                  <a:srgbClr val="DADAD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hteck 59"/>
                <p:cNvSpPr/>
                <p:nvPr/>
              </p:nvSpPr>
              <p:spPr>
                <a:xfrm>
                  <a:off x="7758778" y="2350026"/>
                  <a:ext cx="1620000" cy="1620000"/>
                </a:xfrm>
                <a:prstGeom prst="rect">
                  <a:avLst/>
                </a:prstGeom>
                <a:solidFill>
                  <a:srgbClr val="008B7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hteck 60"/>
                <p:cNvSpPr/>
                <p:nvPr/>
              </p:nvSpPr>
              <p:spPr>
                <a:xfrm>
                  <a:off x="7758778" y="730026"/>
                  <a:ext cx="1620000" cy="1620000"/>
                </a:xfrm>
                <a:prstGeom prst="rect">
                  <a:avLst/>
                </a:prstGeom>
                <a:solidFill>
                  <a:srgbClr val="384F8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hteck 61"/>
                <p:cNvSpPr/>
                <p:nvPr/>
              </p:nvSpPr>
              <p:spPr>
                <a:xfrm>
                  <a:off x="9378778" y="730026"/>
                  <a:ext cx="1620000" cy="1620000"/>
                </a:xfrm>
                <a:prstGeom prst="rect">
                  <a:avLst/>
                </a:prstGeom>
                <a:solidFill>
                  <a:srgbClr val="6572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hteck 62"/>
                <p:cNvSpPr/>
                <p:nvPr/>
              </p:nvSpPr>
              <p:spPr>
                <a:xfrm>
                  <a:off x="9378778" y="2350026"/>
                  <a:ext cx="1620000" cy="1620000"/>
                </a:xfrm>
                <a:prstGeom prst="rect">
                  <a:avLst/>
                </a:prstGeom>
                <a:solidFill>
                  <a:srgbClr val="4FB5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hteck 63"/>
                <p:cNvSpPr/>
                <p:nvPr/>
              </p:nvSpPr>
              <p:spPr>
                <a:xfrm>
                  <a:off x="9378778" y="3970026"/>
                  <a:ext cx="1620000" cy="1620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fik 6" descr="Ein Bild, das draußen, Windmühle, Objekt, sitzend enthält.&#10;&#10;Mit sehr hoher Zuverlässigkeit generierte Beschreibung">
              <a:extLst>
                <a:ext uri="{FF2B5EF4-FFF2-40B4-BE49-F238E27FC236}">
                  <a16:creationId xmlns:a16="http://schemas.microsoft.com/office/drawing/2014/main" id="{F7451CBD-4B89-4006-9D30-4AD8BEC35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rgbClr val="384F87">
                  <a:shade val="45000"/>
                  <a:satMod val="135000"/>
                </a:srgbClr>
                <a:prstClr val="white"/>
              </a:duotone>
            </a:blip>
            <a:srcRect r="9478" b="3139"/>
            <a:stretch/>
          </p:blipFill>
          <p:spPr>
            <a:xfrm>
              <a:off x="7348354" y="692595"/>
              <a:ext cx="1382325" cy="1378694"/>
            </a:xfrm>
            <a:prstGeom prst="rect">
              <a:avLst/>
            </a:prstGeom>
            <a:solidFill>
              <a:srgbClr val="03336F"/>
            </a:solidFill>
          </p:spPr>
        </p:pic>
        <p:pic>
          <p:nvPicPr>
            <p:cNvPr id="52" name="Grafik 9" descr="Ein Bild, das Straße, sitzend, rot, klein enthält.&#10;&#10;Mit sehr hoher Zuverlässigkeit generierte Beschreibung">
              <a:extLst>
                <a:ext uri="{FF2B5EF4-FFF2-40B4-BE49-F238E27FC236}">
                  <a16:creationId xmlns:a16="http://schemas.microsoft.com/office/drawing/2014/main" id="{81E63FBE-3D8E-45BA-9D84-B20C81CA8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008B76">
                  <a:shade val="45000"/>
                  <a:satMod val="135000"/>
                </a:srgbClr>
                <a:prstClr val="white"/>
              </a:duotone>
            </a:blip>
            <a:srcRect l="5748" t="1" r="-1" b="1186"/>
            <a:stretch/>
          </p:blipFill>
          <p:spPr>
            <a:xfrm>
              <a:off x="8723415" y="2071289"/>
              <a:ext cx="1376377" cy="1378692"/>
            </a:xfrm>
            <a:prstGeom prst="rect">
              <a:avLst/>
            </a:prstGeom>
          </p:spPr>
        </p:pic>
        <p:pic>
          <p:nvPicPr>
            <p:cNvPr id="53" name="Grafik 10" descr="Ein Bild, das Schaltkreis enthält.&#10;&#10;Mit sehr hoher Zuverlässigkeit generierte Beschreibung">
              <a:extLst>
                <a:ext uri="{FF2B5EF4-FFF2-40B4-BE49-F238E27FC236}">
                  <a16:creationId xmlns:a16="http://schemas.microsoft.com/office/drawing/2014/main" id="{9BFA9B7E-DA0A-4DFF-9E00-2AC0C0EE7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rgbClr val="B2B2B1">
                  <a:shade val="45000"/>
                  <a:satMod val="135000"/>
                </a:srgbClr>
                <a:prstClr val="white"/>
              </a:duotone>
            </a:blip>
            <a:srcRect r="7416"/>
            <a:stretch/>
          </p:blipFill>
          <p:spPr>
            <a:xfrm>
              <a:off x="10105741" y="3449981"/>
              <a:ext cx="1369112" cy="1378692"/>
            </a:xfrm>
            <a:prstGeom prst="rect">
              <a:avLst/>
            </a:prstGeom>
          </p:spPr>
        </p:pic>
      </p:grpSp>
      <p:sp>
        <p:nvSpPr>
          <p:cNvPr id="7" name="Titel 6"/>
          <p:cNvSpPr>
            <a:spLocks noGrp="1"/>
          </p:cNvSpPr>
          <p:nvPr>
            <p:ph type="ctrTitle" idx="4294967295"/>
          </p:nvPr>
        </p:nvSpPr>
        <p:spPr>
          <a:xfrm>
            <a:off x="864000" y="2044800"/>
            <a:ext cx="6494706" cy="1590075"/>
          </a:xfrm>
        </p:spPr>
        <p:txBody>
          <a:bodyPr>
            <a:normAutofit/>
          </a:bodyPr>
          <a:lstStyle/>
          <a:p>
            <a:r>
              <a:rPr lang="de-DE" sz="2800" dirty="0"/>
              <a:t>10 klimaschädliche Subventionen </a:t>
            </a:r>
            <a:br>
              <a:rPr lang="de-DE" sz="2800" dirty="0"/>
            </a:br>
            <a:r>
              <a:rPr lang="de-DE" sz="2800" dirty="0"/>
              <a:t>ab- bzw. umbauen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FBB5F75-4DBF-4120-859A-0B8919E68189}"/>
              </a:ext>
            </a:extLst>
          </p:cNvPr>
          <p:cNvSpPr/>
          <p:nvPr/>
        </p:nvSpPr>
        <p:spPr>
          <a:xfrm>
            <a:off x="797795" y="5575687"/>
            <a:ext cx="2612533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70"/>
              </a:lnSpc>
            </a:pPr>
            <a:r>
              <a:rPr lang="de-DE" sz="1200" dirty="0">
                <a:latin typeface="TT Norms" pitchFamily="50" charset="0"/>
                <a:ea typeface="TT Norms" charset="0"/>
                <a:cs typeface="TT Norms" charset="0"/>
              </a:rPr>
              <a:t>Matthias Runkel</a:t>
            </a:r>
          </a:p>
          <a:p>
            <a:pPr>
              <a:lnSpc>
                <a:spcPts val="1270"/>
              </a:lnSpc>
            </a:pPr>
            <a:r>
              <a:rPr lang="de-DE" sz="1200" dirty="0">
                <a:latin typeface="TT Norms" pitchFamily="50" charset="0"/>
                <a:ea typeface="TT Norms" charset="0"/>
                <a:cs typeface="TT Norms" charset="0"/>
              </a:rPr>
              <a:t>Leiter Verkehrs- und Finanzpolitik</a:t>
            </a:r>
          </a:p>
          <a:p>
            <a:pPr>
              <a:lnSpc>
                <a:spcPts val="1270"/>
              </a:lnSpc>
            </a:pPr>
            <a:r>
              <a:rPr lang="de-DE" sz="1200" dirty="0">
                <a:latin typeface="TT Norms" pitchFamily="50" charset="0"/>
                <a:ea typeface="TT Norms" charset="0"/>
                <a:cs typeface="TT Norms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9683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9C037-4EEF-42BD-A4AC-36A931B8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4" y="745200"/>
            <a:ext cx="10540393" cy="860400"/>
          </a:xfrm>
        </p:spPr>
        <p:txBody>
          <a:bodyPr>
            <a:normAutofit/>
          </a:bodyPr>
          <a:lstStyle/>
          <a:p>
            <a:r>
              <a:rPr lang="de-DE" dirty="0">
                <a:latin typeface="TT Norms" panose="02000503030000020003" pitchFamily="2" charset="0"/>
              </a:rPr>
              <a:t>Subventionierung von Kraftstoffen als staatliche Hilfe ungeeignet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7A58997-3B7D-4D1F-8007-8B35C81E4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54724"/>
            <a:ext cx="6145899" cy="3761714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A015E7C-DCB3-4057-A27C-38549AFC1F45}"/>
              </a:ext>
            </a:extLst>
          </p:cNvPr>
          <p:cNvSpPr txBox="1"/>
          <p:nvPr/>
        </p:nvSpPr>
        <p:spPr>
          <a:xfrm>
            <a:off x="713064" y="1605577"/>
            <a:ext cx="9372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TT Norms" panose="02000503030000020003" pitchFamily="2" charset="0"/>
              </a:rPr>
              <a:t>Verbrauch von Benzin/Diesel nach Einkommen || Anzahl der Flugreisen (Kerosin)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9506C0-39FD-4741-A4C7-B9F41E1C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60" y="2273658"/>
            <a:ext cx="5390284" cy="45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Politischer Rahmen: G20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95053" y="1776996"/>
            <a:ext cx="3682859" cy="450017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400" b="1"/>
              <a:t>2009 Pittsburgh</a:t>
            </a:r>
            <a:r>
              <a:rPr lang="de-DE" sz="1400"/>
              <a:t>: …</a:t>
            </a:r>
            <a:br>
              <a:rPr lang="de-DE" sz="1400"/>
            </a:br>
            <a:endParaRPr lang="de-DE" sz="1400"/>
          </a:p>
          <a:p>
            <a:pPr marL="0" indent="0">
              <a:lnSpc>
                <a:spcPct val="120000"/>
              </a:lnSpc>
              <a:buNone/>
            </a:pPr>
            <a:r>
              <a:rPr lang="en-US" sz="1400" b="1"/>
              <a:t>2010 Toronto</a:t>
            </a:r>
            <a:r>
              <a:rPr lang="en-US" sz="1400"/>
              <a:t>: „We  note  with  appreciation  the  report  on  energy  subsidies (…). We  welcome  the  work  of  Finance  and  Energy  Ministers  in  delivering  implementation   strategies   and   timeframes (…).”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/>
              <a:t>2011 Cannes</a:t>
            </a:r>
            <a:r>
              <a:rPr lang="en-US" sz="1400"/>
              <a:t>: „We reaffirm our commitment (…).  We welcome the country progress reports (…) as well as the joint report from the IEA, OPEC, OECD and the World Bank (…).”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/>
              <a:t>2012 Los Cabos</a:t>
            </a:r>
            <a:r>
              <a:rPr lang="en-US" sz="1400"/>
              <a:t>: „We welcome the progress report on fossil fuel subsidies, and we reaffirm our commitment (…).”</a:t>
            </a:r>
          </a:p>
          <a:p>
            <a:pPr>
              <a:lnSpc>
                <a:spcPct val="120000"/>
              </a:lnSpc>
            </a:pPr>
            <a:endParaRPr lang="en-US" sz="1400"/>
          </a:p>
          <a:p>
            <a:pPr>
              <a:lnSpc>
                <a:spcPct val="120000"/>
              </a:lnSpc>
            </a:pPr>
            <a:endParaRPr lang="de-DE" sz="1400"/>
          </a:p>
          <a:p>
            <a:pPr>
              <a:lnSpc>
                <a:spcPct val="120000"/>
              </a:lnSpc>
            </a:pPr>
            <a:endParaRPr lang="de-DE" sz="1400"/>
          </a:p>
        </p:txBody>
      </p:sp>
      <p:sp>
        <p:nvSpPr>
          <p:cNvPr id="5" name="Rechteck 4"/>
          <p:cNvSpPr/>
          <p:nvPr/>
        </p:nvSpPr>
        <p:spPr>
          <a:xfrm>
            <a:off x="6899329" y="1776996"/>
            <a:ext cx="4592666" cy="783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r>
              <a:rPr lang="en-US" sz="1400" b="1">
                <a:latin typeface="TT Norms" charset="0"/>
                <a:ea typeface="TT Norms" charset="0"/>
                <a:cs typeface="TT Norms" charset="0"/>
              </a:rPr>
              <a:t>2013 St. Petersburg: </a:t>
            </a:r>
            <a:r>
              <a:rPr lang="en-US" sz="1400">
                <a:latin typeface="TT Norms" charset="0"/>
                <a:ea typeface="TT Norms" charset="0"/>
                <a:cs typeface="TT Norms" charset="0"/>
              </a:rPr>
              <a:t>„We reaffirm our commitment (…). We welcome the efforts underway in some </a:t>
            </a:r>
            <a:r>
              <a:rPr lang="en-US" sz="1400" err="1">
                <a:latin typeface="TT Norms" charset="0"/>
                <a:ea typeface="TT Norms" charset="0"/>
                <a:cs typeface="TT Norms" charset="0"/>
              </a:rPr>
              <a:t>G20</a:t>
            </a:r>
            <a:r>
              <a:rPr lang="en-US" sz="1400">
                <a:latin typeface="TT Norms" charset="0"/>
                <a:ea typeface="TT Norms" charset="0"/>
                <a:cs typeface="TT Norms" charset="0"/>
              </a:rPr>
              <a:t> countries (…). We welcome the development of a methodology for a voluntary peer review process (…).“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r>
              <a:rPr lang="en-US" sz="1400" b="1">
                <a:latin typeface="TT Norms" charset="0"/>
                <a:ea typeface="TT Norms" charset="0"/>
                <a:cs typeface="TT Norms" charset="0"/>
              </a:rPr>
              <a:t>2014 Brisbane</a:t>
            </a:r>
            <a:r>
              <a:rPr lang="en-US" sz="1400">
                <a:latin typeface="TT Norms" charset="0"/>
                <a:ea typeface="TT Norms" charset="0"/>
                <a:cs typeface="TT Norms" charset="0"/>
              </a:rPr>
              <a:t>: „We reaffirm our commitment (…).“</a:t>
            </a:r>
            <a:br>
              <a:rPr lang="en-US" sz="1400">
                <a:latin typeface="TT Norms" charset="0"/>
                <a:ea typeface="TT Norms" charset="0"/>
                <a:cs typeface="TT Norms" charset="0"/>
              </a:rPr>
            </a:br>
            <a:endParaRPr lang="en-US" sz="1400">
              <a:latin typeface="TT Norms" charset="0"/>
              <a:ea typeface="TT Norms" charset="0"/>
              <a:cs typeface="TT Norms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r>
              <a:rPr lang="en-US" sz="1400" b="1">
                <a:latin typeface="TT Norms" charset="0"/>
                <a:ea typeface="TT Norms" charset="0"/>
                <a:cs typeface="TT Norms" charset="0"/>
              </a:rPr>
              <a:t>2015 Antalya</a:t>
            </a:r>
            <a:r>
              <a:rPr lang="en-US" sz="1400">
                <a:latin typeface="TT Norms" charset="0"/>
                <a:ea typeface="TT Norms" charset="0"/>
                <a:cs typeface="TT Norms" charset="0"/>
              </a:rPr>
              <a:t>: „We reaffirm our commitment (…).“</a:t>
            </a:r>
            <a:br>
              <a:rPr lang="en-US" sz="1400">
                <a:latin typeface="TT Norms" charset="0"/>
                <a:ea typeface="TT Norms" charset="0"/>
                <a:cs typeface="TT Norms" charset="0"/>
              </a:rPr>
            </a:br>
            <a:endParaRPr lang="en-US" sz="1400">
              <a:latin typeface="TT Norms" charset="0"/>
              <a:ea typeface="TT Norms" charset="0"/>
              <a:cs typeface="TT Norms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r>
              <a:rPr lang="en-US" sz="1400" b="1">
                <a:latin typeface="TT Norms" charset="0"/>
                <a:ea typeface="TT Norms" charset="0"/>
                <a:cs typeface="TT Norms" charset="0"/>
              </a:rPr>
              <a:t>2016 Hangzhou</a:t>
            </a:r>
            <a:r>
              <a:rPr lang="en-US" sz="1400">
                <a:latin typeface="TT Norms" charset="0"/>
                <a:ea typeface="TT Norms" charset="0"/>
                <a:cs typeface="TT Norms" charset="0"/>
              </a:rPr>
              <a:t>: „We reaffirm our commitment (…).“</a:t>
            </a:r>
            <a:br>
              <a:rPr lang="en-US" sz="1400">
                <a:latin typeface="TT Norms" charset="0"/>
                <a:ea typeface="TT Norms" charset="0"/>
                <a:cs typeface="TT Norms" charset="0"/>
              </a:rPr>
            </a:br>
            <a:endParaRPr lang="en-US" sz="1400">
              <a:latin typeface="TT Norms" charset="0"/>
              <a:ea typeface="TT Norms" charset="0"/>
              <a:cs typeface="TT Norms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r>
              <a:rPr lang="en-US" sz="1400" b="1">
                <a:latin typeface="TT Norms" charset="0"/>
                <a:ea typeface="TT Norms" charset="0"/>
                <a:cs typeface="TT Norms" charset="0"/>
              </a:rPr>
              <a:t>2017 Hamburg</a:t>
            </a:r>
            <a:r>
              <a:rPr lang="en-US" sz="1400">
                <a:latin typeface="TT Norms" charset="0"/>
                <a:ea typeface="TT Norms" charset="0"/>
                <a:cs typeface="TT Norms" charset="0"/>
              </a:rPr>
              <a:t>: „We reaffirm our commitment (…).“ (Hamburg Action Plan)</a:t>
            </a:r>
            <a:br>
              <a:rPr lang="en-US" sz="1400">
                <a:latin typeface="TT Norms" charset="0"/>
                <a:ea typeface="TT Norms" charset="0"/>
                <a:cs typeface="TT Norms" charset="0"/>
              </a:rPr>
            </a:br>
            <a:endParaRPr lang="en-US" sz="1400">
              <a:latin typeface="TT Norms" charset="0"/>
              <a:ea typeface="TT Norms" charset="0"/>
              <a:cs typeface="TT Norms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r>
              <a:rPr lang="en-US" sz="1400" b="1">
                <a:latin typeface="TT Norms" charset="0"/>
                <a:ea typeface="TT Norms" charset="0"/>
                <a:cs typeface="TT Norms" charset="0"/>
              </a:rPr>
              <a:t>2019 Osaka</a:t>
            </a:r>
            <a:r>
              <a:rPr lang="en-US" sz="1400">
                <a:latin typeface="TT Norms" charset="0"/>
                <a:ea typeface="TT Norms" charset="0"/>
                <a:cs typeface="TT Norms" charset="0"/>
              </a:rPr>
              <a:t>: „We reaffirm our commitment (…).“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endParaRPr lang="en-US" sz="1400">
              <a:latin typeface="TT Norms" charset="0"/>
              <a:ea typeface="TT Norms" charset="0"/>
              <a:cs typeface="TT Norms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endParaRPr lang="en-US" sz="1400">
              <a:latin typeface="TT Norms" charset="0"/>
              <a:ea typeface="TT Norms" charset="0"/>
              <a:cs typeface="TT Norms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endParaRPr lang="en-US" sz="1400">
              <a:latin typeface="TT Norms" charset="0"/>
              <a:ea typeface="TT Norms" charset="0"/>
              <a:cs typeface="TT Norms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endParaRPr lang="en-US" sz="1400" b="1">
              <a:latin typeface="TT Norms" charset="0"/>
              <a:ea typeface="TT Norms" charset="0"/>
              <a:cs typeface="TT Norms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endParaRPr lang="en-US" sz="1400" b="1">
              <a:latin typeface="TT Norms" charset="0"/>
              <a:ea typeface="TT Norms" charset="0"/>
              <a:cs typeface="TT Norms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endParaRPr lang="en-US" sz="1400" b="1">
              <a:latin typeface="TT Norms" charset="0"/>
              <a:ea typeface="TT Norms" charset="0"/>
              <a:cs typeface="TT Norms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endParaRPr lang="en-US" sz="1400" b="1">
              <a:latin typeface="TT Norms" charset="0"/>
              <a:ea typeface="TT Norms" charset="0"/>
              <a:cs typeface="TT Norms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endParaRPr lang="en-US" sz="1400" b="1">
              <a:latin typeface="TT Norms" charset="0"/>
              <a:ea typeface="TT Norms" charset="0"/>
              <a:cs typeface="TT Norms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3336F"/>
              </a:buClr>
            </a:pPr>
            <a:endParaRPr lang="en-US" sz="1400" b="1">
              <a:latin typeface="TT Norms" charset="0"/>
              <a:ea typeface="TT Norms" charset="0"/>
              <a:cs typeface="TT Norms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571963" y="1792348"/>
            <a:ext cx="1123090" cy="499386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Abgerundetes Rechteck 6"/>
          <p:cNvSpPr/>
          <p:nvPr/>
        </p:nvSpPr>
        <p:spPr>
          <a:xfrm>
            <a:off x="571963" y="2524520"/>
            <a:ext cx="1123090" cy="499386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Abgerundetes Rechteck 7"/>
          <p:cNvSpPr/>
          <p:nvPr/>
        </p:nvSpPr>
        <p:spPr>
          <a:xfrm>
            <a:off x="502338" y="3851330"/>
            <a:ext cx="1123090" cy="499386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Abgerundetes Rechteck 8"/>
          <p:cNvSpPr/>
          <p:nvPr/>
        </p:nvSpPr>
        <p:spPr>
          <a:xfrm>
            <a:off x="571963" y="5327542"/>
            <a:ext cx="1123090" cy="499386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Abgerundetes Rechteck 9"/>
          <p:cNvSpPr/>
          <p:nvPr/>
        </p:nvSpPr>
        <p:spPr>
          <a:xfrm>
            <a:off x="5718649" y="1833082"/>
            <a:ext cx="1123090" cy="499386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Abgerundetes Rechteck 10"/>
          <p:cNvSpPr/>
          <p:nvPr/>
        </p:nvSpPr>
        <p:spPr>
          <a:xfrm>
            <a:off x="5718649" y="2962766"/>
            <a:ext cx="1123090" cy="499386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Abgerundetes Rechteck 11"/>
          <p:cNvSpPr/>
          <p:nvPr/>
        </p:nvSpPr>
        <p:spPr>
          <a:xfrm>
            <a:off x="5776239" y="3601637"/>
            <a:ext cx="1123090" cy="499386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5471" y="4205636"/>
            <a:ext cx="1355113" cy="37943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7060" y="4777141"/>
            <a:ext cx="1266268" cy="76136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9853" y="5577235"/>
            <a:ext cx="11334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864" y="315000"/>
            <a:ext cx="10704352" cy="860400"/>
          </a:xfrm>
        </p:spPr>
        <p:txBody>
          <a:bodyPr/>
          <a:lstStyle/>
          <a:p>
            <a:r>
              <a:rPr lang="de-DE"/>
              <a:t>Warum Definitionen wichtig sind: Der Subventionsbegriff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1338944"/>
            <a:ext cx="10567123" cy="47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064" y="745200"/>
            <a:ext cx="10704352" cy="1116256"/>
          </a:xfrm>
        </p:spPr>
        <p:txBody>
          <a:bodyPr>
            <a:normAutofit/>
          </a:bodyPr>
          <a:lstStyle/>
          <a:p>
            <a:r>
              <a:rPr lang="de-DE" sz="2800" dirty="0"/>
              <a:t>Zehn klimaschädliche Subventionen </a:t>
            </a:r>
            <a:br>
              <a:rPr lang="de-DE" sz="2300" dirty="0"/>
            </a:br>
            <a:endParaRPr lang="de-DE" sz="23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3063" y="2240547"/>
            <a:ext cx="7220450" cy="3841471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de-DE" sz="1300" dirty="0"/>
              <a:t>Wie ein Subventionsabbau den Klimaschutz voranbringt und den Bundeshaushalt entlastet</a:t>
            </a:r>
          </a:p>
          <a:p>
            <a:pPr marL="342900" indent="-342900">
              <a:buAutoNum type="arabicPeriod"/>
            </a:pPr>
            <a:r>
              <a:rPr lang="de-DE" sz="1300" dirty="0"/>
              <a:t>Subventionen sozial gerecht abbauen – ein Zeitplan</a:t>
            </a:r>
          </a:p>
          <a:p>
            <a:pPr marL="342900" indent="-342900">
              <a:buAutoNum type="arabicPeriod"/>
            </a:pPr>
            <a:endParaRPr lang="de-DE" sz="1300" dirty="0"/>
          </a:p>
          <a:p>
            <a:pPr marL="0" indent="0">
              <a:buNone/>
            </a:pPr>
            <a:r>
              <a:rPr lang="de-DE" sz="1300" b="1" dirty="0"/>
              <a:t>Gesamtwirkung:</a:t>
            </a:r>
          </a:p>
          <a:p>
            <a:r>
              <a:rPr lang="de-DE" sz="1300" b="1" dirty="0">
                <a:solidFill>
                  <a:schemeClr val="tx2"/>
                </a:solidFill>
              </a:rPr>
              <a:t>Einnahmenpotenzial:</a:t>
            </a:r>
            <a:r>
              <a:rPr lang="de-DE" sz="1300" b="1" dirty="0"/>
              <a:t> </a:t>
            </a:r>
            <a:r>
              <a:rPr lang="de-DE" sz="1300" dirty="0"/>
              <a:t>46 Mrd. Euro pro Jahr</a:t>
            </a:r>
          </a:p>
          <a:p>
            <a:r>
              <a:rPr lang="de-DE" sz="1300" b="1" dirty="0">
                <a:solidFill>
                  <a:schemeClr val="tx2"/>
                </a:solidFill>
              </a:rPr>
              <a:t>Emissionseinsparungen:</a:t>
            </a:r>
            <a:r>
              <a:rPr lang="de-DE" sz="1300" b="1" dirty="0"/>
              <a:t> </a:t>
            </a:r>
            <a:r>
              <a:rPr lang="de-DE" sz="1300" dirty="0"/>
              <a:t>fast 100 Mio. t CO</a:t>
            </a:r>
            <a:r>
              <a:rPr lang="de-DE" sz="1300" baseline="-25000" dirty="0"/>
              <a:t>2</a:t>
            </a:r>
            <a:r>
              <a:rPr lang="de-DE" sz="1300" dirty="0"/>
              <a:t>e pro Jahr</a:t>
            </a:r>
          </a:p>
          <a:p>
            <a:r>
              <a:rPr lang="de-DE" sz="1300" b="1" dirty="0">
                <a:solidFill>
                  <a:schemeClr val="tx2"/>
                </a:solidFill>
              </a:rPr>
              <a:t>Sozialverträglichkeit: </a:t>
            </a:r>
            <a:r>
              <a:rPr lang="de-DE" sz="1300" dirty="0"/>
              <a:t>Subventionsabbau wirkt bei einigen Subventionen an sich progressiv, bei anderen werden Begleitmaßnahmen nötig</a:t>
            </a:r>
          </a:p>
          <a:p>
            <a:r>
              <a:rPr lang="de-DE" sz="1300" b="1" dirty="0">
                <a:solidFill>
                  <a:schemeClr val="tx2"/>
                </a:solidFill>
              </a:rPr>
              <a:t>Subventionsabbau </a:t>
            </a:r>
            <a:r>
              <a:rPr lang="de-DE" sz="1300" dirty="0"/>
              <a:t>ist </a:t>
            </a:r>
            <a:r>
              <a:rPr lang="de-DE" sz="1300" dirty="0" err="1"/>
              <a:t>win-win-win</a:t>
            </a:r>
            <a:r>
              <a:rPr lang="de-DE" sz="1300" dirty="0"/>
              <a:t> für Klimaschutz, Finanzen und Sozialpolitik</a:t>
            </a:r>
          </a:p>
        </p:txBody>
      </p:sp>
      <p:pic>
        <p:nvPicPr>
          <p:cNvPr id="5" name="Grafik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330" y="1206122"/>
            <a:ext cx="2017160" cy="284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874" y="2340307"/>
            <a:ext cx="2009921" cy="284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58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387" y="745200"/>
            <a:ext cx="11061594" cy="860400"/>
          </a:xfrm>
        </p:spPr>
        <p:txBody>
          <a:bodyPr/>
          <a:lstStyle/>
          <a:p>
            <a:r>
              <a:rPr lang="de-DE" dirty="0"/>
              <a:t>Einnahme- und Emissionseinsparpotenzial der zehn Subventionen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36911" y="2183376"/>
            <a:ext cx="3370727" cy="3742018"/>
          </a:xfrm>
        </p:spPr>
        <p:txBody>
          <a:bodyPr/>
          <a:lstStyle/>
          <a:p>
            <a:r>
              <a:rPr lang="de-DE" sz="1600"/>
              <a:t>Hohe </a:t>
            </a:r>
            <a:r>
              <a:rPr lang="de-DE" sz="1600" b="1"/>
              <a:t>CO</a:t>
            </a:r>
            <a:r>
              <a:rPr lang="de-DE" sz="1600" b="1" baseline="-25000"/>
              <a:t>2</a:t>
            </a:r>
            <a:r>
              <a:rPr lang="de-DE" sz="1600" b="1"/>
              <a:t>-Einsparpotenziale</a:t>
            </a:r>
            <a:r>
              <a:rPr lang="de-DE" sz="1600"/>
              <a:t> vor allem bei Energiesteuerbefreiungen für die Stromerzeugung und für Kerosin </a:t>
            </a:r>
          </a:p>
          <a:p>
            <a:r>
              <a:rPr lang="de-DE" sz="1600"/>
              <a:t>Hohe </a:t>
            </a:r>
            <a:r>
              <a:rPr lang="de-DE" sz="1600" b="1"/>
              <a:t>Einnahmepotenziale</a:t>
            </a:r>
            <a:r>
              <a:rPr lang="de-DE" sz="1600"/>
              <a:t> bei Kerosin und Diesel </a:t>
            </a:r>
            <a:br>
              <a:rPr lang="de-DE" sz="1600"/>
            </a:br>
            <a:r>
              <a:rPr lang="de-DE" sz="1600"/>
              <a:t>(je ~8 Mrd. Euro)</a:t>
            </a:r>
          </a:p>
          <a:p>
            <a:endParaRPr lang="de-DE"/>
          </a:p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2016000"/>
            <a:ext cx="7341438" cy="40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/>
              <a:t>Gesamtranking</a:t>
            </a:r>
            <a:br>
              <a:rPr lang="de-DE" sz="2400" b="0"/>
            </a:br>
            <a:endParaRPr lang="de-DE" sz="24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45" y="1218780"/>
            <a:ext cx="7226657" cy="49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668DB-B9C2-4BB0-A670-9AD4AC4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viel für Wenige, wenig für Viele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1B2C6CE-42CD-4C8B-90C7-84BB06540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838" b="18608"/>
          <a:stretch/>
        </p:blipFill>
        <p:spPr>
          <a:xfrm>
            <a:off x="2750158" y="1809161"/>
            <a:ext cx="6691684" cy="4185944"/>
          </a:xfrm>
        </p:spPr>
      </p:pic>
    </p:spTree>
    <p:extLst>
      <p:ext uri="{BB962C8B-B14F-4D97-AF65-F5344CB8AC3E}">
        <p14:creationId xmlns:p14="http://schemas.microsoft.com/office/powerpoint/2010/main" val="22732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C906A-DFC7-4506-8541-D6C2E742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4" y="745200"/>
            <a:ext cx="9399657" cy="860400"/>
          </a:xfrm>
        </p:spPr>
        <p:txBody>
          <a:bodyPr/>
          <a:lstStyle/>
          <a:p>
            <a:r>
              <a:rPr lang="de-DE" dirty="0"/>
              <a:t>Breite Zustimmung in der Bevölkerung, bei Sozialverbänden und der Wirtschaft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D9C31EA-8720-4FF7-9723-81059C566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72" r="11100"/>
          <a:stretch/>
        </p:blipFill>
        <p:spPr>
          <a:xfrm>
            <a:off x="713064" y="1732349"/>
            <a:ext cx="5522614" cy="3656013"/>
          </a:xfr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A58ACCF-F8DA-4FE8-89AA-4BF0F9967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392488"/>
            <a:ext cx="6096001" cy="228721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1C299A6-8D9B-494D-AC17-EAD7BC2D04C3}"/>
              </a:ext>
            </a:extLst>
          </p:cNvPr>
          <p:cNvSpPr txBox="1"/>
          <p:nvPr/>
        </p:nvSpPr>
        <p:spPr>
          <a:xfrm>
            <a:off x="875923" y="5241289"/>
            <a:ext cx="52200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  <a:effectLst/>
                <a:latin typeface="TT Norms" panose="02000503030000020003" pitchFamily="2" charset="0"/>
              </a:rPr>
              <a:t>Quelle: eigene Darstellung nach BMU (2021)</a:t>
            </a:r>
            <a:endParaRPr lang="de-DE" sz="1200" dirty="0">
              <a:solidFill>
                <a:schemeClr val="accent1"/>
              </a:solidFill>
              <a:latin typeface="TT Norms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8F84F-308F-414A-982F-28A2A4A2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Anknüpfungspunkte im Koalitionsvertrag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A77982-1419-4C2E-82E1-79A647D17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3" y="1692000"/>
            <a:ext cx="10704353" cy="4390018"/>
          </a:xfrm>
        </p:spPr>
        <p:txBody>
          <a:bodyPr>
            <a:normAutofit/>
          </a:bodyPr>
          <a:lstStyle/>
          <a:p>
            <a:r>
              <a:rPr lang="de-DE" sz="1800" dirty="0"/>
              <a:t>„Wir wollen zusätzliche Haushaltspielräume dadurch gewinnen, dass wir im Haushalt überflüssige, unwirksame und </a:t>
            </a:r>
            <a:r>
              <a:rPr lang="de-DE" sz="1800" b="1" dirty="0"/>
              <a:t>umwelt- und klimaschädliche Subventionen und Ausgaben </a:t>
            </a:r>
            <a:r>
              <a:rPr lang="de-DE" sz="1800" dirty="0"/>
              <a:t>abbauen. “</a:t>
            </a:r>
          </a:p>
          <a:p>
            <a:pPr lvl="1"/>
            <a:r>
              <a:rPr lang="de-DE" dirty="0">
                <a:solidFill>
                  <a:schemeClr val="tx2"/>
                </a:solidFill>
              </a:rPr>
              <a:t>[hierunter verstehen die Koalitionäre sehr unterschiedliche Dinge…]</a:t>
            </a:r>
          </a:p>
          <a:p>
            <a:r>
              <a:rPr lang="de-DE" sz="1800" dirty="0"/>
              <a:t>„In den Verhandlungen über das </a:t>
            </a:r>
            <a:r>
              <a:rPr lang="de-DE" sz="1800" b="1" dirty="0"/>
              <a:t>EU-Programm „Fit </a:t>
            </a:r>
            <a:r>
              <a:rPr lang="de-DE" sz="1800" b="1" dirty="0" err="1"/>
              <a:t>for</a:t>
            </a:r>
            <a:r>
              <a:rPr lang="de-DE" sz="1800" b="1" dirty="0"/>
              <a:t> 55“ </a:t>
            </a:r>
            <a:r>
              <a:rPr lang="de-DE" sz="1800" dirty="0"/>
              <a:t>unterstützen wir die Vorschläge der EU-Kommission“ </a:t>
            </a:r>
          </a:p>
          <a:p>
            <a:pPr lvl="1"/>
            <a:r>
              <a:rPr lang="de-DE" dirty="0">
                <a:solidFill>
                  <a:schemeClr val="tx2"/>
                </a:solidFill>
              </a:rPr>
              <a:t>[d.h. u.a. Energiesteuer-RL: Subventionsabbau Diesel und Kerosin]</a:t>
            </a:r>
          </a:p>
          <a:p>
            <a:r>
              <a:rPr lang="de-DE" sz="1800" dirty="0"/>
              <a:t>„Wir werden das Klimaschutzgesetz noch im Jahr 2022 konsequent weiterentwickeln und ein </a:t>
            </a:r>
            <a:r>
              <a:rPr lang="de-DE" sz="1800" b="1" dirty="0"/>
              <a:t>Klimaschutz-Sofortprogramm </a:t>
            </a:r>
            <a:r>
              <a:rPr lang="de-DE" sz="1800" dirty="0"/>
              <a:t>mit allen notwendigen Gesetzen, Verordnungen und Maßnahmen auf den Weg bringen. “</a:t>
            </a:r>
          </a:p>
          <a:p>
            <a:pPr lvl="1"/>
            <a:r>
              <a:rPr lang="de-DE" dirty="0">
                <a:solidFill>
                  <a:schemeClr val="tx2"/>
                </a:solidFill>
              </a:rPr>
              <a:t>[da müssen weitere Abbau-Maßnahmen rein.]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94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823881" y="1970017"/>
            <a:ext cx="5021748" cy="1981497"/>
          </a:xfrm>
        </p:spPr>
        <p:txBody>
          <a:bodyPr>
            <a:normAutofit/>
          </a:bodyPr>
          <a:lstStyle/>
          <a:p>
            <a:r>
              <a:rPr lang="de-DE" altLang="de-DE" sz="3000"/>
              <a:t>Vielen Dank </a:t>
            </a:r>
            <a:br>
              <a:rPr lang="de-DE" altLang="de-DE" sz="3000"/>
            </a:br>
            <a:r>
              <a:rPr lang="de-DE" altLang="de-DE" sz="3000"/>
              <a:t>für Ihre Aufmerksamkeit!</a:t>
            </a:r>
            <a:br>
              <a:rPr lang="de-DE" altLang="de-DE" sz="2800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2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06_PPT_16zu9">
  <a:themeElements>
    <a:clrScheme name="Benutzerdefiniert 1">
      <a:dk1>
        <a:srgbClr val="000000"/>
      </a:dk1>
      <a:lt1>
        <a:srgbClr val="FFFFFF"/>
      </a:lt1>
      <a:dk2>
        <a:srgbClr val="02336E"/>
      </a:dk2>
      <a:lt2>
        <a:srgbClr val="E7E6E6"/>
      </a:lt2>
      <a:accent1>
        <a:srgbClr val="6771A3"/>
      </a:accent1>
      <a:accent2>
        <a:srgbClr val="3A5088"/>
      </a:accent2>
      <a:accent3>
        <a:srgbClr val="4EB383"/>
      </a:accent3>
      <a:accent4>
        <a:srgbClr val="008B76"/>
      </a:accent4>
      <a:accent5>
        <a:srgbClr val="006051"/>
      </a:accent5>
      <a:accent6>
        <a:srgbClr val="B2B2B1"/>
      </a:accent6>
      <a:hlink>
        <a:srgbClr val="02336E"/>
      </a:hlink>
      <a:folHlink>
        <a:srgbClr val="02336E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1F535A0F-6B18-4FD7-9239-A3994C8DEE5D}" vid="{ED1D9DF1-4538-4210-A6E2-0AA163E0145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72569108A4FA43BB2FBF74A8B332BB" ma:contentTypeVersion="10" ma:contentTypeDescription="Ein neues Dokument erstellen." ma:contentTypeScope="" ma:versionID="478d1a5622a8d3c96a00e2f59a0203ca">
  <xsd:schema xmlns:xsd="http://www.w3.org/2001/XMLSchema" xmlns:xs="http://www.w3.org/2001/XMLSchema" xmlns:p="http://schemas.microsoft.com/office/2006/metadata/properties" xmlns:ns2="04cb675c-c22e-4057-89df-6ebb7fd769d1" targetNamespace="http://schemas.microsoft.com/office/2006/metadata/properties" ma:root="true" ma:fieldsID="05c8480bad4376ef9054a36ce6d5598a" ns2:_="">
    <xsd:import namespace="04cb675c-c22e-4057-89df-6ebb7fd769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b675c-c22e-4057-89df-6ebb7fd769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C827DE-AADD-4E98-A111-F123C8CE4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4777FB-9346-42C1-A855-6303DC61057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04cb675c-c22e-4057-89df-6ebb7fd769d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75D84D-A874-4E3B-A972-2FA8C816E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cb675c-c22e-4057-89df-6ebb7fd76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06_PPT_16zu9</Template>
  <TotalTime>0</TotalTime>
  <Words>469</Words>
  <Application>Microsoft Office PowerPoint</Application>
  <PresentationFormat>Widescreen</PresentationFormat>
  <Paragraphs>50</Paragraphs>
  <Slides>11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TT Norms</vt:lpstr>
      <vt:lpstr>Wingdings</vt:lpstr>
      <vt:lpstr>06_PPT_16zu9</vt:lpstr>
      <vt:lpstr>10 klimaschädliche Subventionen  ab- bzw. umbauen</vt:lpstr>
      <vt:lpstr>Warum Definitionen wichtig sind: Der Subventionsbegriff</vt:lpstr>
      <vt:lpstr>Zehn klimaschädliche Subventionen  </vt:lpstr>
      <vt:lpstr>Einnahme- und Emissionseinsparpotenzial der zehn Subventionen</vt:lpstr>
      <vt:lpstr>Gesamtranking </vt:lpstr>
      <vt:lpstr>viel für Wenige, wenig für Viele</vt:lpstr>
      <vt:lpstr>Breite Zustimmung in der Bevölkerung, bei Sozialverbänden und der Wirtschaft</vt:lpstr>
      <vt:lpstr>Anknüpfungspunkte im Koalitionsvertrag</vt:lpstr>
      <vt:lpstr>Vielen Dank  für Ihre Aufmerksamkeit! </vt:lpstr>
      <vt:lpstr>Subventionierung von Kraftstoffen als staatliche Hilfe ungeeignet</vt:lpstr>
      <vt:lpstr>Politischer Rahmen: G20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Abbau umweltschädlicher Subventionen</dc:title>
  <dc:creator>FÖS - Matthias Runkel</dc:creator>
  <cp:keywords>FÖS, Verkehr, Mobilität, Kfz-Steuer</cp:keywords>
  <cp:lastModifiedBy>Craig Morris</cp:lastModifiedBy>
  <cp:revision>10</cp:revision>
  <dcterms:created xsi:type="dcterms:W3CDTF">2019-10-23T08:05:34Z</dcterms:created>
  <dcterms:modified xsi:type="dcterms:W3CDTF">2023-03-31T14:42:09Z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0x0101001372569108A4FA43BB2FBF74A8B332BB</vt:lpwstr>
  </property>
</Properties>
</file>